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6" r:id="rId4"/>
    <p:sldId id="257" r:id="rId5"/>
    <p:sldId id="269" r:id="rId6"/>
    <p:sldId id="260" r:id="rId7"/>
    <p:sldId id="261" r:id="rId8"/>
    <p:sldId id="262" r:id="rId9"/>
    <p:sldId id="263" r:id="rId10"/>
    <p:sldId id="264" r:id="rId11"/>
    <p:sldId id="268" r:id="rId12"/>
    <p:sldId id="265" r:id="rId13"/>
    <p:sldId id="267" r:id="rId14"/>
  </p:sldIdLst>
  <p:sldSz cx="5765800" cy="3244850"/>
  <p:notesSz cx="5765800" cy="3244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3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21" d="100"/>
          <a:sy n="221" d="100"/>
        </p:scale>
        <p:origin x="786" y="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170610" y="1810868"/>
            <a:ext cx="3580383" cy="1399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290" y="129794"/>
            <a:ext cx="5189220" cy="519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8290" y="746315"/>
            <a:ext cx="5189220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31380" y="3119372"/>
            <a:ext cx="177800" cy="120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宋体"/>
                <a:cs typeface="宋体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5" dirty="0"/>
              <a:t>巩固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63661" y="3106011"/>
            <a:ext cx="393064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55" dirty="0"/>
              <a:t>2021.12.21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79808" y="3106011"/>
            <a:ext cx="225425" cy="137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pc="-65" dirty="0"/>
              <a:t>‹#›</a:t>
            </a:fld>
            <a:r>
              <a:rPr spc="-65" dirty="0"/>
              <a:t> </a:t>
            </a:r>
            <a:r>
              <a:rPr dirty="0"/>
              <a:t>/</a:t>
            </a:r>
            <a:r>
              <a:rPr spc="-95" dirty="0"/>
              <a:t> </a:t>
            </a:r>
            <a:r>
              <a:rPr spc="-65" dirty="0"/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803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100" y="815339"/>
            <a:ext cx="5159323" cy="59349"/>
          </a:xfrm>
          <a:custGeom>
            <a:avLst/>
            <a:gdLst/>
            <a:ahLst/>
            <a:cxnLst/>
            <a:rect l="l" t="t" r="r" b="b"/>
            <a:pathLst>
              <a:path w="5142230" h="82550">
                <a:moveTo>
                  <a:pt x="50908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5141666" y="82384"/>
                </a:lnTo>
                <a:lnTo>
                  <a:pt x="5141666" y="50800"/>
                </a:lnTo>
                <a:lnTo>
                  <a:pt x="5137657" y="31075"/>
                </a:lnTo>
                <a:lnTo>
                  <a:pt x="5126743" y="14922"/>
                </a:lnTo>
                <a:lnTo>
                  <a:pt x="5110590" y="4008"/>
                </a:lnTo>
                <a:lnTo>
                  <a:pt x="5090865" y="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100" y="859759"/>
            <a:ext cx="5159323" cy="402590"/>
          </a:xfrm>
          <a:custGeom>
            <a:avLst/>
            <a:gdLst/>
            <a:ahLst/>
            <a:cxnLst/>
            <a:rect l="l" t="t" r="r" b="b"/>
            <a:pathLst>
              <a:path w="5142230" h="402590">
                <a:moveTo>
                  <a:pt x="5141666" y="0"/>
                </a:moveTo>
                <a:lnTo>
                  <a:pt x="0" y="0"/>
                </a:lnTo>
                <a:lnTo>
                  <a:pt x="0" y="351465"/>
                </a:lnTo>
                <a:lnTo>
                  <a:pt x="4008" y="371189"/>
                </a:lnTo>
                <a:lnTo>
                  <a:pt x="14922" y="387342"/>
                </a:lnTo>
                <a:lnTo>
                  <a:pt x="31075" y="398257"/>
                </a:lnTo>
                <a:lnTo>
                  <a:pt x="50800" y="402265"/>
                </a:lnTo>
                <a:lnTo>
                  <a:pt x="5090865" y="402265"/>
                </a:lnTo>
                <a:lnTo>
                  <a:pt x="5110590" y="398257"/>
                </a:lnTo>
                <a:lnTo>
                  <a:pt x="5126743" y="387342"/>
                </a:lnTo>
                <a:lnTo>
                  <a:pt x="5137657" y="371189"/>
                </a:lnTo>
                <a:lnTo>
                  <a:pt x="5141666" y="351465"/>
                </a:lnTo>
                <a:lnTo>
                  <a:pt x="5141666" y="0"/>
                </a:lnTo>
                <a:close/>
              </a:path>
            </a:pathLst>
          </a:custGeom>
          <a:solidFill>
            <a:srgbClr val="BE31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9193" y="950233"/>
            <a:ext cx="5638800" cy="2019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200" b="1" spc="15" dirty="0">
                <a:solidFill>
                  <a:srgbClr val="FFFFFF"/>
                </a:solidFill>
                <a:latin typeface="Tahoma"/>
                <a:cs typeface="Tahoma"/>
              </a:rPr>
              <a:t>Rapid</a:t>
            </a:r>
            <a:r>
              <a:rPr lang="en-US" sz="1200" spc="15" dirty="0">
                <a:solidFill>
                  <a:srgbClr val="FFFFFF"/>
                </a:solidFill>
                <a:latin typeface="Tahoma"/>
                <a:cs typeface="Tahoma"/>
              </a:rPr>
              <a:t> Object Detection Using a </a:t>
            </a:r>
            <a:r>
              <a:rPr lang="en-US" sz="1200" b="1" spc="15" dirty="0">
                <a:solidFill>
                  <a:srgbClr val="FFFFFF"/>
                </a:solidFill>
                <a:latin typeface="Tahoma"/>
                <a:cs typeface="Tahoma"/>
              </a:rPr>
              <a:t>Boosted Cascade </a:t>
            </a:r>
            <a:r>
              <a:rPr lang="en-US" sz="1200" spc="1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lang="en-US" sz="1200" b="1" spc="15" dirty="0">
                <a:solidFill>
                  <a:srgbClr val="FFFFFF"/>
                </a:solidFill>
                <a:latin typeface="Tahoma"/>
                <a:cs typeface="Tahoma"/>
              </a:rPr>
              <a:t>Simple Features</a:t>
            </a:r>
            <a:endParaRPr lang="en-US" sz="1200" b="1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4066" y="1682341"/>
            <a:ext cx="1131875" cy="10041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90"/>
              </a:spcBef>
            </a:pPr>
            <a:r>
              <a:rPr sz="1100" b="1" spc="-1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宋体"/>
              </a:rPr>
              <a:t>巩固</a:t>
            </a:r>
            <a:endParaRPr lang="en-US" sz="1100" b="1" spc="-1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/>
            </a:endParaRPr>
          </a:p>
          <a:p>
            <a:pPr marL="45720" algn="ctr">
              <a:lnSpc>
                <a:spcPct val="100000"/>
              </a:lnSpc>
              <a:spcBef>
                <a:spcPts val="90"/>
              </a:spcBef>
            </a:pPr>
            <a:r>
              <a:rPr lang="en-US" sz="1100" spc="-1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/>
              </a:rPr>
              <a:t>2190400605</a:t>
            </a:r>
          </a:p>
          <a:p>
            <a:pPr marL="45720" algn="ctr">
              <a:lnSpc>
                <a:spcPct val="100000"/>
              </a:lnSpc>
              <a:spcBef>
                <a:spcPts val="90"/>
              </a:spcBef>
            </a:pPr>
            <a:endParaRPr lang="en-US" sz="11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/>
            </a:endParaRPr>
          </a:p>
          <a:p>
            <a:pPr marL="45720" algn="ctr">
              <a:lnSpc>
                <a:spcPct val="100000"/>
              </a:lnSpc>
              <a:spcBef>
                <a:spcPts val="90"/>
              </a:spcBef>
            </a:pPr>
            <a:endParaRPr sz="8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/>
            </a:endParaRPr>
          </a:p>
          <a:p>
            <a:pPr algn="ctr">
              <a:lnSpc>
                <a:spcPct val="100000"/>
              </a:lnSpc>
            </a:pPr>
            <a:endParaRPr sz="1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202</a:t>
            </a: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2</a:t>
            </a:r>
            <a:r>
              <a:rPr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.</a:t>
            </a: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4</a:t>
            </a:r>
            <a:r>
              <a:rPr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.</a:t>
            </a:r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/>
              </a:rPr>
              <a:t>7</a:t>
            </a:r>
            <a:endParaRPr sz="11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altLang="zh-CN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Cascade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70667E-9DF2-43EB-877C-7AB5B46E9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92" y="1325881"/>
            <a:ext cx="2134207" cy="131708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2AF5C27-E565-4A78-9063-77505107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29" y="852158"/>
            <a:ext cx="2305050" cy="202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1805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altLang="zh-CN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End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6" name="动态人脸识别">
            <a:hlinkClick r:id="" action="ppaction://media"/>
            <a:extLst>
              <a:ext uri="{FF2B5EF4-FFF2-40B4-BE49-F238E27FC236}">
                <a16:creationId xmlns:a16="http://schemas.microsoft.com/office/drawing/2014/main" id="{E94A0225-ECE0-4C60-AD8E-F3C289C09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757" y="627290"/>
            <a:ext cx="4866268" cy="2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2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altLang="zh-CN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End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E0F248-9CE6-408C-AFF7-BC46A7AD9CA4}"/>
              </a:ext>
            </a:extLst>
          </p:cNvPr>
          <p:cNvSpPr txBox="1"/>
          <p:nvPr/>
        </p:nvSpPr>
        <p:spPr>
          <a:xfrm>
            <a:off x="1440002" y="1317625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dirty="0"/>
              <a:t>选择</a:t>
            </a:r>
            <a:r>
              <a:rPr lang="en-US" altLang="zh-CN" dirty="0" err="1"/>
              <a:t>Haar</a:t>
            </a:r>
            <a:r>
              <a:rPr lang="en-US" altLang="zh-CN" dirty="0"/>
              <a:t> Feature</a:t>
            </a:r>
            <a:r>
              <a:rPr lang="zh-CN" altLang="en-US" dirty="0"/>
              <a:t>特征模板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遍历图像，创建积分图</a:t>
            </a:r>
          </a:p>
          <a:p>
            <a:pPr>
              <a:buFont typeface="+mj-lt"/>
              <a:buAutoNum type="arabicPeriod"/>
            </a:pPr>
            <a:r>
              <a:rPr lang="en-US" altLang="zh-CN" dirty="0" err="1"/>
              <a:t>Adaboost</a:t>
            </a:r>
            <a:r>
              <a:rPr lang="zh-CN" altLang="en-US" dirty="0"/>
              <a:t>训练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构建级联分类器</a:t>
            </a:r>
          </a:p>
        </p:txBody>
      </p:sp>
    </p:spTree>
    <p:extLst>
      <p:ext uri="{BB962C8B-B14F-4D97-AF65-F5344CB8AC3E}">
        <p14:creationId xmlns:p14="http://schemas.microsoft.com/office/powerpoint/2010/main" val="1600477285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altLang="zh-CN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End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E0F248-9CE6-408C-AFF7-BC46A7AD9CA4}"/>
              </a:ext>
            </a:extLst>
          </p:cNvPr>
          <p:cNvSpPr txBox="1"/>
          <p:nvPr/>
        </p:nvSpPr>
        <p:spPr>
          <a:xfrm>
            <a:off x="2306700" y="1587500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89460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9F10F0B-7201-493D-911C-28533100E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0409"/>
            <a:ext cx="5765800" cy="23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667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D86609-63E1-4E58-884C-AE91639C2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99" y="856103"/>
            <a:ext cx="5765800" cy="18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0566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91A80A-7CAA-4F0D-B35E-3F6BF2445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5" y="662901"/>
            <a:ext cx="4930901" cy="24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F879600-776D-4FFA-BEEA-2B539804FC88}"/>
              </a:ext>
            </a:extLst>
          </p:cNvPr>
          <p:cNvSpPr/>
          <p:nvPr/>
        </p:nvSpPr>
        <p:spPr>
          <a:xfrm>
            <a:off x="596900" y="1485013"/>
            <a:ext cx="685799" cy="304800"/>
          </a:xfrm>
          <a:prstGeom prst="rect">
            <a:avLst/>
          </a:prstGeom>
          <a:noFill/>
          <a:ln>
            <a:solidFill>
              <a:srgbClr val="BD301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8C5D391-F2EB-4797-90BD-24077B6F55FA}"/>
              </a:ext>
            </a:extLst>
          </p:cNvPr>
          <p:cNvSpPr txBox="1"/>
          <p:nvPr/>
        </p:nvSpPr>
        <p:spPr>
          <a:xfrm>
            <a:off x="2001900" y="1470025"/>
            <a:ext cx="1752600" cy="10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dirty="0"/>
              <a:t>integral image </a:t>
            </a:r>
            <a:r>
              <a:rPr lang="zh-CN" altLang="en-US" sz="1100" dirty="0"/>
              <a:t>积分图</a:t>
            </a:r>
            <a:endParaRPr lang="en-US" altLang="zh-CN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dirty="0"/>
              <a:t>AdaBoost </a:t>
            </a:r>
            <a:r>
              <a:rPr lang="zh-CN" altLang="en-US" sz="1100" dirty="0"/>
              <a:t>特征选择</a:t>
            </a:r>
            <a:endParaRPr lang="en-US" altLang="zh-CN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dirty="0"/>
              <a:t>Cascade </a:t>
            </a:r>
            <a:r>
              <a:rPr lang="zh-CN" altLang="en-US" sz="1100" dirty="0"/>
              <a:t>级联</a:t>
            </a:r>
            <a:endParaRPr lang="en-US" altLang="zh-CN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5006582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BB4C91FF-022A-460F-9BD9-108C6272DE55}"/>
              </a:ext>
            </a:extLst>
          </p:cNvPr>
          <p:cNvSpPr/>
          <p:nvPr/>
        </p:nvSpPr>
        <p:spPr>
          <a:xfrm>
            <a:off x="4843462" y="922766"/>
            <a:ext cx="554038" cy="2377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C4FF46-63A6-4A9D-9738-7DB8D25EE5EA}"/>
              </a:ext>
            </a:extLst>
          </p:cNvPr>
          <p:cNvSpPr/>
          <p:nvPr/>
        </p:nvSpPr>
        <p:spPr>
          <a:xfrm>
            <a:off x="4115598" y="917965"/>
            <a:ext cx="596102" cy="242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Features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7999F986-1B17-4D0D-9DDB-91606465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8" y="1622425"/>
            <a:ext cx="2607120" cy="95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6A81E4-6E4C-4855-9778-02203F36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406" y="1204410"/>
            <a:ext cx="2558531" cy="155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2A6F07A-2093-4308-992F-3CB6428F38AA}"/>
              </a:ext>
            </a:extLst>
          </p:cNvPr>
          <p:cNvSpPr/>
          <p:nvPr/>
        </p:nvSpPr>
        <p:spPr>
          <a:xfrm>
            <a:off x="4025900" y="2163762"/>
            <a:ext cx="457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4D49CBA-6A65-4E58-AA6F-4DBE88BC39E8}"/>
              </a:ext>
            </a:extLst>
          </p:cNvPr>
          <p:cNvSpPr/>
          <p:nvPr/>
        </p:nvSpPr>
        <p:spPr>
          <a:xfrm>
            <a:off x="4025900" y="2283857"/>
            <a:ext cx="457200" cy="76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067A6E-C459-4077-8D72-8FAC8F814DD2}"/>
              </a:ext>
            </a:extLst>
          </p:cNvPr>
          <p:cNvSpPr txBox="1"/>
          <p:nvPr/>
        </p:nvSpPr>
        <p:spPr>
          <a:xfrm>
            <a:off x="3492500" y="912935"/>
            <a:ext cx="236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特征值</a:t>
            </a:r>
            <a:r>
              <a:rPr lang="en-US" altLang="zh-CN" sz="1100" dirty="0"/>
              <a:t>= </a:t>
            </a:r>
            <a:r>
              <a:rPr lang="zh-CN" altLang="en-US" sz="1100" dirty="0"/>
              <a:t>像素之和   </a:t>
            </a:r>
            <a:r>
              <a:rPr lang="en-US" altLang="zh-CN" sz="1100" dirty="0"/>
              <a:t>- </a:t>
            </a:r>
            <a:r>
              <a:rPr lang="zh-CN" altLang="en-US" sz="1100" dirty="0"/>
              <a:t>像素之和</a:t>
            </a:r>
          </a:p>
        </p:txBody>
      </p:sp>
    </p:spTree>
    <p:extLst>
      <p:ext uri="{BB962C8B-B14F-4D97-AF65-F5344CB8AC3E}">
        <p14:creationId xmlns:p14="http://schemas.microsoft.com/office/powerpoint/2010/main" val="355651338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Features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8C463CF-9819-4769-9574-8060E8A0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433827"/>
            <a:ext cx="1590476" cy="14761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13D397-CD71-402E-A1C2-FB7B6FF9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62" y="1433827"/>
            <a:ext cx="1590675" cy="14763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5061496-4AC1-4C8D-8D4B-0C32E1931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62" y="732715"/>
            <a:ext cx="1342781" cy="72051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7A673D0-A838-4165-84C3-AB9750917389}"/>
              </a:ext>
            </a:extLst>
          </p:cNvPr>
          <p:cNvSpPr/>
          <p:nvPr/>
        </p:nvSpPr>
        <p:spPr>
          <a:xfrm>
            <a:off x="765051" y="960867"/>
            <a:ext cx="304801" cy="417961"/>
          </a:xfrm>
          <a:prstGeom prst="rect">
            <a:avLst/>
          </a:prstGeom>
          <a:noFill/>
          <a:ln>
            <a:solidFill>
              <a:srgbClr val="BD301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40C63A-D26A-4C9F-9BF5-B1E755545095}"/>
              </a:ext>
            </a:extLst>
          </p:cNvPr>
          <p:cNvSpPr/>
          <p:nvPr/>
        </p:nvSpPr>
        <p:spPr>
          <a:xfrm>
            <a:off x="2349500" y="1751345"/>
            <a:ext cx="990600" cy="55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0370EE1-AC8F-4464-B7B9-B5601D471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137" y="1817249"/>
            <a:ext cx="695325" cy="3774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6068CD5-9E30-4744-B9C4-FA97F5093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27" y="1438278"/>
            <a:ext cx="1590675" cy="147637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60CDFE9-3C5A-4086-A61C-2AA11AE5A2BB}"/>
              </a:ext>
            </a:extLst>
          </p:cNvPr>
          <p:cNvSpPr/>
          <p:nvPr/>
        </p:nvSpPr>
        <p:spPr>
          <a:xfrm>
            <a:off x="4145300" y="1776168"/>
            <a:ext cx="990600" cy="55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C55AD74-34A3-4D86-9BA2-6DAEA6D10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300" y="2239959"/>
            <a:ext cx="990601" cy="5350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3216E4A1-6E74-4E6B-8BC8-12B24F293166}"/>
              </a:ext>
            </a:extLst>
          </p:cNvPr>
          <p:cNvSpPr txBox="1"/>
          <p:nvPr/>
        </p:nvSpPr>
        <p:spPr>
          <a:xfrm>
            <a:off x="2165349" y="881308"/>
            <a:ext cx="3117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200" dirty="0"/>
              <a:t>如何快速计算那么多的特征？</a:t>
            </a:r>
          </a:p>
          <a:p>
            <a:pPr>
              <a:buFont typeface="+mj-lt"/>
              <a:buAutoNum type="arabicPeriod"/>
            </a:pPr>
            <a:r>
              <a:rPr lang="zh-CN" altLang="en-US" sz="1200" dirty="0"/>
              <a:t>哪些矩形特征才是对分类器分类最有效的？</a:t>
            </a:r>
          </a:p>
        </p:txBody>
      </p:sp>
    </p:spTree>
    <p:extLst>
      <p:ext uri="{BB962C8B-B14F-4D97-AF65-F5344CB8AC3E}">
        <p14:creationId xmlns:p14="http://schemas.microsoft.com/office/powerpoint/2010/main" val="3904693971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Features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DBC47A-9AAB-48EB-A3D4-8399C650D5F5}"/>
              </a:ext>
            </a:extLst>
          </p:cNvPr>
          <p:cNvSpPr txBox="1"/>
          <p:nvPr/>
        </p:nvSpPr>
        <p:spPr>
          <a:xfrm>
            <a:off x="215900" y="776201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400" dirty="0"/>
              <a:t>如何快速计算那么多的特征？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BD4674-42F2-4E6E-93AF-63922CA7B335}"/>
              </a:ext>
            </a:extLst>
          </p:cNvPr>
          <p:cNvSpPr txBox="1"/>
          <p:nvPr/>
        </p:nvSpPr>
        <p:spPr>
          <a:xfrm>
            <a:off x="203200" y="1070814"/>
            <a:ext cx="259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积分图（</a:t>
            </a:r>
            <a:r>
              <a:rPr lang="en-US" altLang="zh-CN" sz="1200" dirty="0"/>
              <a:t>Integral Image</a:t>
            </a:r>
            <a:r>
              <a:rPr lang="zh-CN" altLang="en-US" sz="1200" dirty="0"/>
              <a:t>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E49FC4-3BD2-4946-9CBA-6A8E300EB750}"/>
              </a:ext>
            </a:extLst>
          </p:cNvPr>
          <p:cNvSpPr txBox="1"/>
          <p:nvPr/>
        </p:nvSpPr>
        <p:spPr>
          <a:xfrm>
            <a:off x="203200" y="1373538"/>
            <a:ext cx="4184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只遍历一次图像就可以求出图像中所有区域像素和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CA9DC5-E18B-44DC-9655-3A49554A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00" y="1715622"/>
            <a:ext cx="1772650" cy="1384385"/>
          </a:xfrm>
          <a:prstGeom prst="rect">
            <a:avLst/>
          </a:prstGeom>
        </p:spPr>
      </p:pic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56656F15-996F-404E-8BFC-1FE88D6A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24057"/>
              </p:ext>
            </p:extLst>
          </p:nvPr>
        </p:nvGraphicFramePr>
        <p:xfrm>
          <a:off x="282575" y="2008644"/>
          <a:ext cx="100012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1408017637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094398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84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455938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C120759-A542-46FF-921D-BDB67F57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11470"/>
              </p:ext>
            </p:extLst>
          </p:nvPr>
        </p:nvGraphicFramePr>
        <p:xfrm>
          <a:off x="1660029" y="2010384"/>
          <a:ext cx="1000126" cy="74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063">
                  <a:extLst>
                    <a:ext uri="{9D8B030D-6E8A-4147-A177-3AD203B41FA5}">
                      <a16:colId xmlns:a16="http://schemas.microsoft.com/office/drawing/2014/main" val="1408017637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094398451"/>
                    </a:ext>
                  </a:extLst>
                </a:gridCol>
              </a:tblGrid>
              <a:tr h="376060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2+1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84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800" dirty="0"/>
                        <a:t>3+1</a:t>
                      </a:r>
                      <a:endParaRPr lang="zh-CN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dirty="0"/>
                        <a:t>4+(2+1)+(3+1)-1</a:t>
                      </a:r>
                      <a:endParaRPr lang="zh-CN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455938"/>
                  </a:ext>
                </a:extLst>
              </a:tr>
            </a:tbl>
          </a:graphicData>
        </a:graphic>
      </p:graphicFrame>
      <p:sp>
        <p:nvSpPr>
          <p:cNvPr id="28" name="箭头: 右 27">
            <a:extLst>
              <a:ext uri="{FF2B5EF4-FFF2-40B4-BE49-F238E27FC236}">
                <a16:creationId xmlns:a16="http://schemas.microsoft.com/office/drawing/2014/main" id="{91A89454-FCC6-44BB-8433-947E10D1F8C7}"/>
              </a:ext>
            </a:extLst>
          </p:cNvPr>
          <p:cNvSpPr/>
          <p:nvPr/>
        </p:nvSpPr>
        <p:spPr>
          <a:xfrm>
            <a:off x="1358900" y="2308225"/>
            <a:ext cx="228600" cy="1098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F8C0A7-39CD-42BA-8FC9-027A8BC7C6A3}"/>
              </a:ext>
            </a:extLst>
          </p:cNvPr>
          <p:cNvSpPr txBox="1"/>
          <p:nvPr/>
        </p:nvSpPr>
        <p:spPr>
          <a:xfrm>
            <a:off x="3873500" y="847809"/>
            <a:ext cx="181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  = 1</a:t>
            </a:r>
          </a:p>
          <a:p>
            <a:r>
              <a:rPr lang="en-US" altLang="zh-CN" sz="1200" dirty="0"/>
              <a:t>B = 2 - A = 2 - 1</a:t>
            </a:r>
          </a:p>
          <a:p>
            <a:r>
              <a:rPr lang="en-US" altLang="zh-CN" sz="1200" dirty="0"/>
              <a:t>C = 3 - A = 2 - 1</a:t>
            </a:r>
          </a:p>
          <a:p>
            <a:r>
              <a:rPr lang="en-US" altLang="zh-CN" sz="1200" dirty="0"/>
              <a:t>D = 4 - A - B - C = 4-2-3+1</a:t>
            </a:r>
          </a:p>
        </p:txBody>
      </p:sp>
    </p:spTree>
    <p:extLst>
      <p:ext uri="{BB962C8B-B14F-4D97-AF65-F5344CB8AC3E}">
        <p14:creationId xmlns:p14="http://schemas.microsoft.com/office/powerpoint/2010/main" val="285498629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25"/>
            <a:ext cx="2880360" cy="3670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background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L="2248535" marR="100330" indent="313055" algn="r">
              <a:lnSpc>
                <a:spcPts val="700"/>
              </a:lnSpc>
              <a:spcBef>
                <a:spcPts val="25"/>
              </a:spcBef>
            </a:pPr>
            <a:r>
              <a:rPr lang="en-US" altLang="zh-CN" sz="600" spc="-1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M</a:t>
            </a:r>
            <a:r>
              <a:rPr lang="en-US" altLang="zh-CN" sz="600" spc="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o</a:t>
            </a:r>
            <a:r>
              <a:rPr lang="en-US" altLang="zh-CN" sz="600" spc="-4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del </a:t>
            </a: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 </a:t>
            </a:r>
            <a:r>
              <a:rPr lang="en-US" altLang="zh-CN" sz="600" spc="-35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Implementation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altLang="zh-CN" sz="600" spc="-30" dirty="0">
                <a:solidFill>
                  <a:schemeClr val="bg1"/>
                </a:solidFill>
                <a:latin typeface="Segoe UI" panose="020B0502040204020203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Results</a:t>
            </a:r>
            <a:endParaRPr lang="en-US" altLang="zh-CN" sz="600" dirty="0">
              <a:solidFill>
                <a:schemeClr val="bg1"/>
              </a:solidFill>
              <a:latin typeface="Segoe UI" panose="020B0502040204020203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004" y="25"/>
            <a:ext cx="2304415" cy="367030"/>
          </a:xfrm>
          <a:custGeom>
            <a:avLst/>
            <a:gdLst/>
            <a:ahLst/>
            <a:cxnLst/>
            <a:rect l="l" t="t" r="r" b="b"/>
            <a:pathLst>
              <a:path w="2304415" h="367030">
                <a:moveTo>
                  <a:pt x="0" y="366560"/>
                </a:moveTo>
                <a:lnTo>
                  <a:pt x="2303970" y="366560"/>
                </a:lnTo>
                <a:lnTo>
                  <a:pt x="2303970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0004" y="128950"/>
            <a:ext cx="2876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95"/>
              </a:spcBef>
            </a:pPr>
            <a:r>
              <a:rPr sz="900" b="1" spc="-15" dirty="0">
                <a:solidFill>
                  <a:srgbClr val="FFFFFF"/>
                </a:solidFill>
                <a:latin typeface="Trebuchet MS"/>
                <a:cs typeface="Trebuchet MS"/>
              </a:rPr>
              <a:t>Harbin Institute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900" b="1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0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9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3962" y="25"/>
            <a:ext cx="576580" cy="367030"/>
          </a:xfrm>
          <a:custGeom>
            <a:avLst/>
            <a:gdLst/>
            <a:ahLst/>
            <a:cxnLst/>
            <a:rect l="l" t="t" r="r" b="b"/>
            <a:pathLst>
              <a:path w="576579" h="367030">
                <a:moveTo>
                  <a:pt x="0" y="366560"/>
                </a:moveTo>
                <a:lnTo>
                  <a:pt x="576033" y="366560"/>
                </a:lnTo>
                <a:lnTo>
                  <a:pt x="576033" y="0"/>
                </a:lnTo>
                <a:lnTo>
                  <a:pt x="0" y="0"/>
                </a:lnTo>
                <a:lnTo>
                  <a:pt x="0" y="36656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959" y="12262"/>
            <a:ext cx="329885" cy="32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6583"/>
            <a:ext cx="5756401" cy="260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364068"/>
            <a:ext cx="575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35"/>
              </a:spcBef>
            </a:pPr>
            <a:r>
              <a:rPr lang="en-US" sz="1400" spc="30" dirty="0">
                <a:solidFill>
                  <a:srgbClr val="FFFFFF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AdaBoost</a:t>
            </a:r>
            <a:endParaRPr sz="14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002" y="3130473"/>
            <a:ext cx="1440180" cy="109855"/>
          </a:xfrm>
          <a:custGeom>
            <a:avLst/>
            <a:gdLst/>
            <a:ahLst/>
            <a:cxnLst/>
            <a:rect l="l" t="t" r="r" b="b"/>
            <a:pathLst>
              <a:path w="1440180" h="109855">
                <a:moveTo>
                  <a:pt x="0" y="109550"/>
                </a:moveTo>
                <a:lnTo>
                  <a:pt x="1440002" y="109550"/>
                </a:lnTo>
                <a:lnTo>
                  <a:pt x="1440002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0004" y="3130473"/>
            <a:ext cx="2400300" cy="109855"/>
          </a:xfrm>
          <a:custGeom>
            <a:avLst/>
            <a:gdLst/>
            <a:ahLst/>
            <a:cxnLst/>
            <a:rect l="l" t="t" r="r" b="b"/>
            <a:pathLst>
              <a:path w="2400300" h="109855">
                <a:moveTo>
                  <a:pt x="0" y="109550"/>
                </a:moveTo>
                <a:lnTo>
                  <a:pt x="2400033" y="109550"/>
                </a:lnTo>
                <a:lnTo>
                  <a:pt x="2400033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025" y="3130473"/>
            <a:ext cx="480059" cy="109855"/>
          </a:xfrm>
          <a:custGeom>
            <a:avLst/>
            <a:gdLst/>
            <a:ahLst/>
            <a:cxnLst/>
            <a:rect l="l" t="t" r="r" b="b"/>
            <a:pathLst>
              <a:path w="480060" h="109855">
                <a:moveTo>
                  <a:pt x="0" y="109550"/>
                </a:moveTo>
                <a:lnTo>
                  <a:pt x="479971" y="109550"/>
                </a:lnTo>
                <a:lnTo>
                  <a:pt x="479971" y="0"/>
                </a:lnTo>
                <a:lnTo>
                  <a:pt x="0" y="0"/>
                </a:lnTo>
                <a:lnTo>
                  <a:pt x="0" y="109550"/>
                </a:lnTo>
                <a:close/>
              </a:path>
            </a:pathLst>
          </a:custGeom>
          <a:solidFill>
            <a:srgbClr val="BD30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08CC660D-3C59-45FC-8715-A2803F6B0CFE}"/>
              </a:ext>
            </a:extLst>
          </p:cNvPr>
          <p:cNvSpPr txBox="1"/>
          <p:nvPr/>
        </p:nvSpPr>
        <p:spPr>
          <a:xfrm>
            <a:off x="0" y="25"/>
            <a:ext cx="2880360" cy="35907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R="100330" algn="r">
              <a:lnSpc>
                <a:spcPts val="705"/>
              </a:lnSpc>
            </a:pPr>
            <a:r>
              <a:rPr lang="en-US" altLang="zh-CN" sz="600" spc="-45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Introduction</a:t>
            </a:r>
          </a:p>
          <a:p>
            <a:pPr marR="100330" algn="r">
              <a:lnSpc>
                <a:spcPts val="705"/>
              </a:lnSpc>
            </a:pPr>
            <a:r>
              <a:rPr lang="en-US" sz="600" spc="-1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Features</a:t>
            </a:r>
          </a:p>
          <a:p>
            <a:pPr marR="100330" algn="r">
              <a:lnSpc>
                <a:spcPts val="705"/>
              </a:lnSpc>
            </a:pPr>
            <a:r>
              <a:rPr lang="en-US" sz="60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AdaBoost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  <a:p>
            <a:pPr marR="100330" algn="r">
              <a:lnSpc>
                <a:spcPts val="675"/>
              </a:lnSpc>
            </a:pPr>
            <a:r>
              <a:rPr lang="en-US" sz="600" spc="-30" dirty="0">
                <a:solidFill>
                  <a:schemeClr val="bg1"/>
                </a:solidFill>
                <a:latin typeface="Trebuchet MS" panose="020B0603020202020204" pitchFamily="34" charset="0"/>
                <a:ea typeface="微软雅黑 Light" panose="020B0502040204020203" pitchFamily="34" charset="-122"/>
                <a:cs typeface="Segoe UI" panose="020B0502040204020203" pitchFamily="34" charset="0"/>
              </a:rPr>
              <a:t>Cascade</a:t>
            </a:r>
            <a:endParaRPr sz="600" dirty="0">
              <a:solidFill>
                <a:schemeClr val="bg1"/>
              </a:solidFill>
              <a:latin typeface="Trebuchet MS" panose="020B0603020202020204" pitchFamily="34" charset="0"/>
              <a:ea typeface="微软雅黑 Light" panose="020B0502040204020203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E4D727-03B9-4EF3-988B-E3EF1311DBE1}"/>
              </a:ext>
            </a:extLst>
          </p:cNvPr>
          <p:cNvSpPr txBox="1"/>
          <p:nvPr/>
        </p:nvSpPr>
        <p:spPr>
          <a:xfrm>
            <a:off x="66675" y="692860"/>
            <a:ext cx="33528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i="0" dirty="0">
                <a:solidFill>
                  <a:srgbClr val="333333"/>
                </a:solidFill>
                <a:effectLst/>
                <a:latin typeface="pingfang SC"/>
              </a:rPr>
              <a:t>Adaptive boosting(</a:t>
            </a:r>
            <a:r>
              <a:rPr lang="zh-CN" altLang="en-US" sz="1000" b="1" i="0" dirty="0">
                <a:solidFill>
                  <a:srgbClr val="333333"/>
                </a:solidFill>
                <a:effectLst/>
                <a:latin typeface="pingfang SC"/>
              </a:rPr>
              <a:t>自适应增强</a:t>
            </a:r>
            <a:r>
              <a:rPr lang="en-US" altLang="zh-CN" sz="1000" b="1" i="0" dirty="0">
                <a:solidFill>
                  <a:srgbClr val="333333"/>
                </a:solidFill>
                <a:effectLst/>
                <a:latin typeface="pingfang SC"/>
              </a:rPr>
              <a:t>)</a:t>
            </a:r>
            <a:r>
              <a:rPr lang="zh-CN" altLang="en-US" sz="1000" b="0" i="0" dirty="0">
                <a:solidFill>
                  <a:srgbClr val="333333"/>
                </a:solidFill>
                <a:effectLst/>
                <a:latin typeface="pingfang SC"/>
              </a:rPr>
              <a:t>是一种迭代算法，其核心思想是针对同一个训练集训练不同的弱分类器，然后把这些弱分类器集合起来，构成一个强分类器。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D622EC-07B4-42B6-8E7B-975B2AE2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" y="1306513"/>
            <a:ext cx="3416300" cy="17583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6E1C3FE-93F8-426A-AA5E-CF4878E52F88}"/>
              </a:ext>
            </a:extLst>
          </p:cNvPr>
          <p:cNvSpPr txBox="1"/>
          <p:nvPr/>
        </p:nvSpPr>
        <p:spPr>
          <a:xfrm>
            <a:off x="3492500" y="1606439"/>
            <a:ext cx="2057400" cy="152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900" dirty="0"/>
              <a:t>不同的训练照片会有不同的权重，包含人脸越多的照片权重越大。</a:t>
            </a:r>
            <a:endParaRPr lang="en-US" altLang="zh-CN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900" dirty="0"/>
              <a:t>逐个特征进行迭代，迭代过程中训练出相应特征值的阈值。</a:t>
            </a:r>
            <a:endParaRPr lang="en-US" altLang="zh-CN" sz="9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zh-CN" altLang="en-US" sz="900" dirty="0"/>
              <a:t>每个特征都相当于一个弱分类器，经过迭代，都会得到相应的权重，权重与识别错误率成反比。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BCDF6E-D726-4924-A692-808BF35AD505}"/>
              </a:ext>
            </a:extLst>
          </p:cNvPr>
          <p:cNvSpPr txBox="1"/>
          <p:nvPr/>
        </p:nvSpPr>
        <p:spPr>
          <a:xfrm>
            <a:off x="3568700" y="716879"/>
            <a:ext cx="28841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哪些矩形特征才是对分类器</a:t>
            </a:r>
            <a:endParaRPr lang="en-US" altLang="zh-CN" sz="1100" dirty="0"/>
          </a:p>
          <a:p>
            <a:r>
              <a:rPr lang="zh-CN" altLang="en-US" sz="1100" dirty="0"/>
              <a:t>分类最有效的？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168380-FF26-4FB2-B5C9-3A068E086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908" y="1255642"/>
            <a:ext cx="1200584" cy="31801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9E452DF-ED28-4203-B665-F049DBB54DA2}"/>
              </a:ext>
            </a:extLst>
          </p:cNvPr>
          <p:cNvSpPr/>
          <p:nvPr/>
        </p:nvSpPr>
        <p:spPr>
          <a:xfrm>
            <a:off x="4635500" y="1306513"/>
            <a:ext cx="228600" cy="126005"/>
          </a:xfrm>
          <a:prstGeom prst="rect">
            <a:avLst/>
          </a:prstGeom>
          <a:noFill/>
          <a:ln w="12700">
            <a:solidFill>
              <a:srgbClr val="BD301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4B4BE7B-70AA-4D7E-9651-2C0975871FF9}"/>
              </a:ext>
            </a:extLst>
          </p:cNvPr>
          <p:cNvSpPr/>
          <p:nvPr/>
        </p:nvSpPr>
        <p:spPr>
          <a:xfrm>
            <a:off x="5007192" y="1314100"/>
            <a:ext cx="85508" cy="12600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184205-5642-4CA3-A43E-5CD50C3DA51D}"/>
              </a:ext>
            </a:extLst>
          </p:cNvPr>
          <p:cNvSpPr txBox="1"/>
          <p:nvPr/>
        </p:nvSpPr>
        <p:spPr>
          <a:xfrm>
            <a:off x="4563828" y="1165377"/>
            <a:ext cx="4170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" dirty="0"/>
              <a:t>特征值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E98D7D-8B9C-4C72-BEDB-5004F880147C}"/>
              </a:ext>
            </a:extLst>
          </p:cNvPr>
          <p:cNvSpPr txBox="1"/>
          <p:nvPr/>
        </p:nvSpPr>
        <p:spPr>
          <a:xfrm>
            <a:off x="4885150" y="1168281"/>
            <a:ext cx="41704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" dirty="0"/>
              <a:t>阈值</a:t>
            </a:r>
          </a:p>
        </p:txBody>
      </p:sp>
    </p:spTree>
    <p:extLst>
      <p:ext uri="{BB962C8B-B14F-4D97-AF65-F5344CB8AC3E}">
        <p14:creationId xmlns:p14="http://schemas.microsoft.com/office/powerpoint/2010/main" val="225213134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430</Words>
  <Application>Microsoft Office PowerPoint</Application>
  <PresentationFormat>自定义</PresentationFormat>
  <Paragraphs>154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pingfang SC</vt:lpstr>
      <vt:lpstr>宋体</vt:lpstr>
      <vt:lpstr>微软雅黑 Light</vt:lpstr>
      <vt:lpstr>Calibri</vt:lpstr>
      <vt:lpstr>Lucida Sans Unicode</vt:lpstr>
      <vt:lpstr>Segoe UI</vt:lpstr>
      <vt:lpstr>Tahoma</vt:lpstr>
      <vt:lpstr>Trebuchet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ViT：Vision Transformer</dc:title>
  <dc:creator>巩固 ` `%%%`#`&amp;12_`__~~~ౡ氀猀攀</dc:creator>
  <cp:lastModifiedBy>gu gong</cp:lastModifiedBy>
  <cp:revision>4</cp:revision>
  <dcterms:created xsi:type="dcterms:W3CDTF">2021-12-14T11:58:57Z</dcterms:created>
  <dcterms:modified xsi:type="dcterms:W3CDTF">2022-04-07T02:53:27Z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2021-12-14T00:00:00Z</vt:filetime>
  </property>
</Properties>
</file>